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9" r:id="rId3"/>
    <p:sldId id="258" r:id="rId4"/>
    <p:sldId id="257" r:id="rId5"/>
    <p:sldId id="263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BE\Not%20on%20Web%2013\Background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4901278009608"/>
          <c:y val="3.1429638174209143E-2"/>
          <c:w val="0.69079235013046913"/>
          <c:h val="0.76460248201458969"/>
        </c:manualLayout>
      </c:layout>
      <c:scatterChart>
        <c:scatterStyle val="lineMarker"/>
        <c:varyColors val="0"/>
        <c:ser>
          <c:idx val="1"/>
          <c:order val="1"/>
          <c:tx>
            <c:v>Miles/acre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Sheet1!$B$3:$B$5</c:f>
              <c:numCache>
                <c:formatCode>General</c:formatCode>
                <c:ptCount val="3"/>
                <c:pt idx="0">
                  <c:v>5</c:v>
                </c:pt>
                <c:pt idx="1">
                  <c:v>30</c:v>
                </c:pt>
                <c:pt idx="2">
                  <c:v>250</c:v>
                </c:pt>
              </c:numCache>
            </c:numRef>
          </c:xVal>
          <c:yVal>
            <c:numRef>
              <c:f>Sheet1!$D$3:$D$5</c:f>
              <c:numCache>
                <c:formatCode>General</c:formatCode>
                <c:ptCount val="3"/>
                <c:pt idx="0">
                  <c:v>150</c:v>
                </c:pt>
                <c:pt idx="1">
                  <c:v>300</c:v>
                </c:pt>
                <c:pt idx="2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351248"/>
        <c:axId val="217348896"/>
      </c:scatterChart>
      <c:scatterChart>
        <c:scatterStyle val="lineMarker"/>
        <c:varyColors val="0"/>
        <c:ser>
          <c:idx val="0"/>
          <c:order val="0"/>
          <c:tx>
            <c:v>Mile/Person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4.7572291206429938E-2"/>
                  <c:y val="0.4133050247699929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Healdsburg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286180462409798E-2"/>
                  <c:y val="0.13021939136588828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Berkely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215762807632423E-2"/>
                  <c:y val="-0.2576079263977353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Downtown</a:t>
                    </a:r>
                    <a:r>
                      <a:rPr lang="en-US" sz="1400" baseline="0"/>
                      <a:t> San Francisco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power"/>
            <c:dispRSqr val="0"/>
            <c:dispEq val="0"/>
          </c:trendline>
          <c:xVal>
            <c:numRef>
              <c:f>Sheet1!$B$3:$B$5</c:f>
              <c:numCache>
                <c:formatCode>General</c:formatCode>
                <c:ptCount val="3"/>
                <c:pt idx="0">
                  <c:v>5</c:v>
                </c:pt>
                <c:pt idx="1">
                  <c:v>30</c:v>
                </c:pt>
                <c:pt idx="2">
                  <c:v>250</c:v>
                </c:pt>
              </c:numCache>
            </c:numRef>
          </c:xVal>
          <c:yVal>
            <c:numRef>
              <c:f>Sheet1!$C$3:$C$5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347720"/>
        <c:axId val="217350856"/>
      </c:scatterChart>
      <c:valAx>
        <c:axId val="217351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People Density (People/acre)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348896"/>
        <c:crosses val="autoZero"/>
        <c:crossBetween val="midCat"/>
      </c:valAx>
      <c:valAx>
        <c:axId val="217348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Travel Density (Miles/acre)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351248"/>
        <c:crosses val="autoZero"/>
        <c:crossBetween val="midCat"/>
      </c:valAx>
      <c:valAx>
        <c:axId val="2173508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Person Travel (Miles/person)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347720"/>
        <c:crosses val="max"/>
        <c:crossBetween val="midCat"/>
      </c:valAx>
      <c:valAx>
        <c:axId val="217347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350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981934351265469"/>
          <c:y val="0.93017169032214952"/>
          <c:w val="0.56674261653073921"/>
          <c:h val="5.6158394213462172E-2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02C1-AFDF-4222-A394-617090ACB2B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C19E8-93E7-479C-B663-E522A9DF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Density &gt; 7 or 8 dwellings/acre </a:t>
            </a:r>
          </a:p>
          <a:p>
            <a:pPr lvl="1"/>
            <a:r>
              <a:rPr lang="en-US" dirty="0" smtClean="0"/>
              <a:t>(Suburbia is ~2 dwellings/acre, not walkable)</a:t>
            </a:r>
          </a:p>
          <a:p>
            <a:r>
              <a:rPr lang="en-US" dirty="0" smtClean="0"/>
              <a:t>Achievable w/ spectrum of housing types</a:t>
            </a:r>
          </a:p>
          <a:p>
            <a:r>
              <a:rPr lang="en-US" dirty="0" smtClean="0"/>
              <a:t>Multifamily to large-lot detached single family</a:t>
            </a:r>
          </a:p>
          <a:p>
            <a:pPr lvl="1"/>
            <a:r>
              <a:rPr lang="en-US" dirty="0" smtClean="0"/>
              <a:t>Reduced building envelope of multifamily dwellings saves 30-35 % HVAC</a:t>
            </a:r>
          </a:p>
          <a:p>
            <a:pPr lvl="1"/>
            <a:r>
              <a:rPr lang="en-US" dirty="0" smtClean="0"/>
              <a:t>Center w/ apartments above stores</a:t>
            </a:r>
          </a:p>
          <a:p>
            <a:pPr lvl="2"/>
            <a:r>
              <a:rPr lang="en-US" dirty="0" smtClean="0"/>
              <a:t>“Built in” customers</a:t>
            </a:r>
          </a:p>
          <a:p>
            <a:pPr lvl="2"/>
            <a:r>
              <a:rPr lang="en-US" dirty="0" smtClean="0"/>
              <a:t>Walking replaces car trips</a:t>
            </a:r>
          </a:p>
          <a:p>
            <a:r>
              <a:rPr lang="en-US" dirty="0" smtClean="0"/>
              <a:t>District energy systems</a:t>
            </a:r>
          </a:p>
          <a:p>
            <a:r>
              <a:rPr lang="en-US" dirty="0" smtClean="0"/>
              <a:t>Less paved area / person</a:t>
            </a:r>
          </a:p>
          <a:p>
            <a:r>
              <a:rPr lang="en-US" dirty="0" smtClean="0"/>
              <a:t>Save natural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B4D5-F773-4317-93D3-E311ACBF1C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(2.1 - 5.0 du/acre)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C19E8-93E7-479C-B663-E522A9DF3F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ea.europa.eu/data-and-maps/figures/population-density-and-co2-emissions-selected-european-cities/figure-10-urban-sprawl.eps/image_origina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Density (Compactness)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287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Walkable yet enough people to support transit</a:t>
            </a:r>
          </a:p>
          <a:p>
            <a:pPr lvl="2"/>
            <a:r>
              <a:rPr lang="en-US" dirty="0" smtClean="0"/>
              <a:t>40 to 200 acres</a:t>
            </a:r>
          </a:p>
          <a:p>
            <a:pPr lvl="2"/>
            <a:r>
              <a:rPr lang="en-US" dirty="0" smtClean="0"/>
              <a:t>7 to 8 du/acre </a:t>
            </a:r>
          </a:p>
          <a:p>
            <a:pPr lvl="3"/>
            <a:r>
              <a:rPr lang="en-US" dirty="0" smtClean="0"/>
              <a:t>Suburbia = ~2</a:t>
            </a:r>
          </a:p>
          <a:p>
            <a:pPr lvl="1"/>
            <a:r>
              <a:rPr lang="en-US" dirty="0" smtClean="0"/>
              <a:t>Density supports</a:t>
            </a:r>
          </a:p>
          <a:p>
            <a:pPr lvl="2"/>
            <a:r>
              <a:rPr lang="en-US" dirty="0" smtClean="0"/>
              <a:t>Transit service</a:t>
            </a:r>
          </a:p>
          <a:p>
            <a:pPr lvl="2"/>
            <a:r>
              <a:rPr lang="en-US" dirty="0" smtClean="0"/>
              <a:t>Retail shops</a:t>
            </a:r>
          </a:p>
          <a:p>
            <a:pPr lvl="2"/>
            <a:r>
              <a:rPr lang="en-US" dirty="0" smtClean="0"/>
              <a:t>District energy </a:t>
            </a:r>
            <a:br>
              <a:rPr lang="en-US" dirty="0" smtClean="0"/>
            </a:b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Density protects </a:t>
            </a:r>
          </a:p>
          <a:p>
            <a:pPr lvl="2"/>
            <a:r>
              <a:rPr lang="en-US" dirty="0" smtClean="0"/>
              <a:t>undeveloped &amp;</a:t>
            </a:r>
            <a:br>
              <a:rPr lang="en-US" dirty="0" smtClean="0"/>
            </a:br>
            <a:r>
              <a:rPr lang="en-US" dirty="0" smtClean="0"/>
              <a:t>sensitive lands</a:t>
            </a:r>
          </a:p>
          <a:p>
            <a:endParaRPr lang="en-US" dirty="0"/>
          </a:p>
        </p:txBody>
      </p:sp>
      <p:pic>
        <p:nvPicPr>
          <p:cNvPr id="18434" name="Picture 2" descr="http://slanich.zenfolio.com/img/s1/v5/p816139635-3.jpg"/>
          <p:cNvPicPr>
            <a:picLocks noChangeAspect="1" noChangeArrowheads="1"/>
          </p:cNvPicPr>
          <p:nvPr/>
        </p:nvPicPr>
        <p:blipFill>
          <a:blip r:embed="rId3" cstate="print"/>
          <a:srcRect l="2759" r="13103" b="14110"/>
          <a:stretch>
            <a:fillRect/>
          </a:stretch>
        </p:blipFill>
        <p:spPr bwMode="auto">
          <a:xfrm>
            <a:off x="3962400" y="1363980"/>
            <a:ext cx="46482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2115" y="0"/>
            <a:ext cx="2901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slanich.zenfolio.com (Gothenburg, Sweden)</a:t>
            </a:r>
            <a:endParaRPr lang="en-US" sz="1200" dirty="0"/>
          </a:p>
        </p:txBody>
      </p:sp>
      <p:pic>
        <p:nvPicPr>
          <p:cNvPr id="18436" name="Picture 4" descr="C:\Users\caleb\Desktop\Over-the-Rh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777734"/>
            <a:ext cx="439925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67400" y="6581001"/>
            <a:ext cx="2903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streetsblog.net (Cincinnati, Over-the-Rhine)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-22860" y="6488668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Farr 2008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Density Residential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28800"/>
            <a:ext cx="69913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6487874"/>
            <a:ext cx="217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www.ontarioplan.org</a:t>
            </a:r>
          </a:p>
        </p:txBody>
      </p:sp>
    </p:spTree>
    <p:extLst>
      <p:ext uri="{BB962C8B-B14F-4D97-AF65-F5344CB8AC3E}">
        <p14:creationId xmlns:p14="http://schemas.microsoft.com/office/powerpoint/2010/main" val="222153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Medium Density Residential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28800"/>
            <a:ext cx="69723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6487874"/>
            <a:ext cx="217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www.ontarioplan.org</a:t>
            </a:r>
          </a:p>
        </p:txBody>
      </p:sp>
    </p:spTree>
    <p:extLst>
      <p:ext uri="{BB962C8B-B14F-4D97-AF65-F5344CB8AC3E}">
        <p14:creationId xmlns:p14="http://schemas.microsoft.com/office/powerpoint/2010/main" val="216282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Density Residential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38250" y="3786981"/>
          <a:ext cx="6667500" cy="152400"/>
        </p:xfrm>
        <a:graphic>
          <a:graphicData uri="http://schemas.openxmlformats.org/drawingml/2006/table">
            <a:tbl>
              <a:tblPr/>
              <a:tblGrid>
                <a:gridCol w="66675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Georgia"/>
                        </a:rPr>
                        <a:t>High Density Residential (25.1 - 45.0 du/ac)</a:t>
                      </a:r>
                      <a:r>
                        <a:rPr lang="en-US" sz="1000">
                          <a:effectLst/>
                          <a:latin typeface="verdana"/>
                        </a:rPr>
                        <a:t> 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38250" y="3139281"/>
          <a:ext cx="6667500" cy="1447800"/>
        </p:xfrm>
        <a:graphic>
          <a:graphicData uri="http://schemas.openxmlformats.org/drawingml/2006/table">
            <a:tbl>
              <a:tblPr/>
              <a:tblGrid>
                <a:gridCol w="66675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The High Density Residential land use designation allows between 25.1 and 45.0 dwelling units per acre and accommodates single-family attached dwellings, including stacked flats and mid-rise and high-rise residential complexes.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38250" y="3595688"/>
            <a:ext cx="4445000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 descr="High Density Residential Examp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81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1400" y="6487874"/>
            <a:ext cx="217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www.ontarioplan.org</a:t>
            </a:r>
          </a:p>
        </p:txBody>
      </p:sp>
    </p:spTree>
    <p:extLst>
      <p:ext uri="{BB962C8B-B14F-4D97-AF65-F5344CB8AC3E}">
        <p14:creationId xmlns:p14="http://schemas.microsoft.com/office/powerpoint/2010/main" val="84238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ott Street (Chinatow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4600"/>
            <a:ext cx="7581900" cy="602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NYC Mott Street (Chinatown) c1900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143000" y="6477000"/>
            <a:ext cx="1795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www.businessinsider.com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High </a:t>
            </a:r>
            <a:r>
              <a:rPr lang="en-US" sz="3600" dirty="0" smtClean="0"/>
              <a:t>Rise Stacked Flats (75 – 150 + du/acre)</a:t>
            </a:r>
            <a:r>
              <a:rPr lang="en-US" sz="3600" dirty="0"/>
              <a:t> </a:t>
            </a:r>
          </a:p>
        </p:txBody>
      </p:sp>
      <p:pic>
        <p:nvPicPr>
          <p:cNvPr id="5123" name="Picture 3" descr="C:\Users\everett\Desktop\Pict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72210"/>
            <a:ext cx="4327525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-1342002" y="5166986"/>
            <a:ext cx="3053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www.architectural-review.com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019800"/>
            <a:ext cx="63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3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and Density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00456556"/>
              </p:ext>
            </p:extLst>
          </p:nvPr>
        </p:nvGraphicFramePr>
        <p:xfrm>
          <a:off x="1752600" y="1447800"/>
          <a:ext cx="54864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2860" y="6488668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Farr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2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Runoff and Density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29465"/>
              </p:ext>
            </p:extLst>
          </p:nvPr>
        </p:nvGraphicFramePr>
        <p:xfrm>
          <a:off x="457200" y="2438400"/>
          <a:ext cx="82296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Houses on One Acre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Imperious Cover (%)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Runoff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(ft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r>
                        <a:rPr lang="en-US" sz="1800">
                          <a:effectLst/>
                        </a:rPr>
                        <a:t>/yr)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Runoff per Dwelling (ft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r>
                        <a:rPr lang="en-US" sz="1800">
                          <a:effectLst/>
                        </a:rPr>
                        <a:t>/yr)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18,700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18,700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24,800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6,200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39,600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4,950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2860" y="6488668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Farr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0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ea.europa.eu/data-and-maps/figures/population-density-and-co2-emissions-selected-european-cities/figure-10-urban-sprawl.eps/image_origin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366867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78527" y="0"/>
            <a:ext cx="266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www.eea.europa.eu, 2002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215</Words>
  <Application>Microsoft Office PowerPoint</Application>
  <PresentationFormat>On-screen Show (4:3)</PresentationFormat>
  <Paragraphs>71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verdana</vt:lpstr>
      <vt:lpstr>Office Theme</vt:lpstr>
      <vt:lpstr>Density (Compactness)</vt:lpstr>
      <vt:lpstr>Low Density Residential  </vt:lpstr>
      <vt:lpstr>Medium Density Residential  </vt:lpstr>
      <vt:lpstr>High Density Residential  </vt:lpstr>
      <vt:lpstr>NYC Mott Street (Chinatown) c1900</vt:lpstr>
      <vt:lpstr>High Rise Stacked Flats (75 – 150 + du/acre) </vt:lpstr>
      <vt:lpstr>Travel and Density</vt:lpstr>
      <vt:lpstr>Stormwater Runoff and Density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Family - Detached</dc:title>
  <dc:creator>Everett, Jess W.</dc:creator>
  <cp:lastModifiedBy>JWE</cp:lastModifiedBy>
  <cp:revision>11</cp:revision>
  <dcterms:created xsi:type="dcterms:W3CDTF">2006-08-16T00:00:00Z</dcterms:created>
  <dcterms:modified xsi:type="dcterms:W3CDTF">2014-01-20T17:05:13Z</dcterms:modified>
</cp:coreProperties>
</file>